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7" r:id="rId4"/>
    <p:sldId id="261" r:id="rId5"/>
    <p:sldId id="284" r:id="rId6"/>
    <p:sldId id="293" r:id="rId7"/>
    <p:sldId id="278" r:id="rId8"/>
    <p:sldId id="263" r:id="rId9"/>
    <p:sldId id="292" r:id="rId10"/>
    <p:sldId id="265" r:id="rId11"/>
    <p:sldId id="267" r:id="rId12"/>
    <p:sldId id="285" r:id="rId13"/>
    <p:sldId id="287" r:id="rId14"/>
    <p:sldId id="288" r:id="rId15"/>
    <p:sldId id="289" r:id="rId16"/>
    <p:sldId id="286" r:id="rId17"/>
    <p:sldId id="294" r:id="rId18"/>
    <p:sldId id="29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849"/>
    <a:srgbClr val="E0E353"/>
    <a:srgbClr val="CC6600"/>
    <a:srgbClr val="FF9966"/>
    <a:srgbClr val="FF66FF"/>
    <a:srgbClr val="66FFFF"/>
    <a:srgbClr val="FF6699"/>
    <a:srgbClr val="CCFF66"/>
    <a:srgbClr val="25E349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38" autoAdjust="0"/>
  </p:normalViewPr>
  <p:slideViewPr>
    <p:cSldViewPr>
      <p:cViewPr varScale="1">
        <p:scale>
          <a:sx n="57" d="100"/>
          <a:sy n="57" d="100"/>
        </p:scale>
        <p:origin x="-96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областной бюджет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536,5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1.5704750687082843E-3"/>
                  <c:y val="-9.12780962188353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499,7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2"/>
              <c:layout>
                <c:manualLayout>
                  <c:x val="9.4228504122497048E-3"/>
                  <c:y val="-2.97393787498311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481,8</a:t>
                    </a:r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536.5</c:v>
                </c:pt>
                <c:pt idx="1">
                  <c:v>499.7</c:v>
                </c:pt>
                <c:pt idx="2">
                  <c:v>481.8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78,75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79,25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81,15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78.75</c:v>
                </c:pt>
                <c:pt idx="1">
                  <c:v>79.25</c:v>
                </c:pt>
                <c:pt idx="2">
                  <c:v>81.150000000000006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МБТ из районного бюджета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1223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1275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1223</c:v>
                </c:pt>
                <c:pt idx="1">
                  <c:v>1257</c:v>
                </c:pt>
                <c:pt idx="2">
                  <c:v>1275</c:v>
                </c:pt>
              </c:numCache>
            </c:numRef>
          </c:val>
        </c:ser>
        <c:shape val="box"/>
        <c:axId val="87467904"/>
        <c:axId val="87469440"/>
        <c:axId val="0"/>
      </c:bar3DChart>
      <c:catAx>
        <c:axId val="87467904"/>
        <c:scaling>
          <c:orientation val="minMax"/>
        </c:scaling>
        <c:axPos val="b"/>
        <c:numFmt formatCode="General" sourceLinked="1"/>
        <c:tickLblPos val="nextTo"/>
        <c:crossAx val="87469440"/>
        <c:crosses val="autoZero"/>
        <c:auto val="1"/>
        <c:lblAlgn val="ctr"/>
        <c:lblOffset val="100"/>
      </c:catAx>
      <c:valAx>
        <c:axId val="87469440"/>
        <c:scaling>
          <c:orientation val="minMax"/>
        </c:scaling>
        <c:axPos val="l"/>
        <c:majorGridlines/>
        <c:numFmt formatCode="General" sourceLinked="1"/>
        <c:tickLblPos val="nextTo"/>
        <c:crossAx val="87467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u="sng" dirty="0" smtClean="0"/>
              <a:t>2286,9</a:t>
            </a:r>
            <a:endParaRPr lang="en-US" u="sng" dirty="0"/>
          </a:p>
        </c:rich>
      </c:tx>
      <c:layout>
        <c:manualLayout>
          <c:xMode val="edge"/>
          <c:yMode val="edge"/>
          <c:x val="0.45429233093297799"/>
          <c:y val="1.4414313526830638E-2"/>
        </c:manualLayout>
      </c:layout>
    </c:title>
    <c:plotArea>
      <c:layout>
        <c:manualLayout>
          <c:layoutTarget val="inner"/>
          <c:xMode val="edge"/>
          <c:yMode val="edge"/>
          <c:x val="5.7439971642751469E-2"/>
          <c:y val="0.10567456377809419"/>
          <c:w val="0.51333052136291468"/>
          <c:h val="0.79632042416554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2286,9</c:v>
                </c:pt>
              </c:strCache>
            </c:strRef>
          </c:tx>
          <c:explosion val="25"/>
          <c:dPt>
            <c:idx val="2"/>
            <c:explosion val="26"/>
          </c:dPt>
          <c:dPt>
            <c:idx val="3"/>
            <c:spPr>
              <a:solidFill>
                <a:srgbClr val="FF6699"/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10,0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 </c:v>
                </c:pt>
                <c:pt idx="1">
                  <c:v>Национальная оборона</c:v>
                </c:pt>
                <c:pt idx="2">
                  <c:v>Жилищно - коммунальное хозяйство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Физкультура и спорт</c:v>
                </c:pt>
                <c:pt idx="5">
                  <c:v>МБТ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1556.1</c:v>
                </c:pt>
                <c:pt idx="1">
                  <c:v>78.599999999999994</c:v>
                </c:pt>
                <c:pt idx="2">
                  <c:v>377.7</c:v>
                </c:pt>
                <c:pt idx="3">
                  <c:v>113.5</c:v>
                </c:pt>
                <c:pt idx="4">
                  <c:v>20</c:v>
                </c:pt>
                <c:pt idx="5">
                  <c:v>141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860697624811683"/>
          <c:y val="2.8902301627188341E-2"/>
          <c:w val="0.311970173339645"/>
          <c:h val="0.901121504957193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46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1437.2</c:v>
                </c:pt>
                <c:pt idx="1">
                  <c:v>1311.5</c:v>
                </c:pt>
                <c:pt idx="2">
                  <c:v>1556.1</c:v>
                </c:pt>
                <c:pt idx="3">
                  <c:v>1556.1</c:v>
                </c:pt>
                <c:pt idx="4">
                  <c:v>1556.1</c:v>
                </c:pt>
              </c:numCache>
            </c:numRef>
          </c:val>
        </c:ser>
        <c:dropLines/>
        <c:marker val="1"/>
        <c:axId val="111971712"/>
        <c:axId val="111973888"/>
      </c:lineChart>
      <c:catAx>
        <c:axId val="111971712"/>
        <c:scaling>
          <c:orientation val="minMax"/>
        </c:scaling>
        <c:axPos val="b"/>
        <c:majorTickMark val="none"/>
        <c:tickLblPos val="nextTo"/>
        <c:crossAx val="111973888"/>
        <c:crosses val="autoZero"/>
        <c:auto val="1"/>
        <c:lblAlgn val="ctr"/>
        <c:lblOffset val="100"/>
      </c:catAx>
      <c:valAx>
        <c:axId val="111973888"/>
        <c:scaling>
          <c:orientation val="minMax"/>
        </c:scaling>
        <c:axPos val="l"/>
        <c:majorGridlines/>
        <c:numFmt formatCode="General" sourceLinked="1"/>
        <c:tickLblPos val="nextTo"/>
        <c:crossAx val="111971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73.7</c:v>
                </c:pt>
                <c:pt idx="1">
                  <c:v>75.400000000000006</c:v>
                </c:pt>
                <c:pt idx="2">
                  <c:v>78.599999999999994</c:v>
                </c:pt>
                <c:pt idx="3">
                  <c:v>79.099999999999994</c:v>
                </c:pt>
                <c:pt idx="4">
                  <c:v>81</c:v>
                </c:pt>
              </c:numCache>
            </c:numRef>
          </c:val>
        </c:ser>
        <c:dropLines/>
        <c:marker val="1"/>
        <c:axId val="112551808"/>
        <c:axId val="112553344"/>
      </c:lineChart>
      <c:catAx>
        <c:axId val="112551808"/>
        <c:scaling>
          <c:orientation val="minMax"/>
        </c:scaling>
        <c:axPos val="b"/>
        <c:majorTickMark val="none"/>
        <c:tickLblPos val="nextTo"/>
        <c:crossAx val="112553344"/>
        <c:crosses val="autoZero"/>
        <c:auto val="1"/>
        <c:lblAlgn val="ctr"/>
        <c:lblOffset val="100"/>
      </c:catAx>
      <c:valAx>
        <c:axId val="112553344"/>
        <c:scaling>
          <c:orientation val="minMax"/>
        </c:scaling>
        <c:axPos val="l"/>
        <c:majorGridlines/>
        <c:numFmt formatCode="General" sourceLinked="1"/>
        <c:tickLblPos val="nextTo"/>
        <c:crossAx val="1125518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87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152.80000000000001</c:v>
                </c:pt>
                <c:pt idx="1">
                  <c:v>280.7</c:v>
                </c:pt>
                <c:pt idx="2">
                  <c:v>113.5</c:v>
                </c:pt>
                <c:pt idx="3">
                  <c:v>109.7</c:v>
                </c:pt>
                <c:pt idx="4">
                  <c:v>109.7</c:v>
                </c:pt>
              </c:numCache>
            </c:numRef>
          </c:val>
        </c:ser>
        <c:dropLines/>
        <c:marker val="1"/>
        <c:axId val="113773952"/>
        <c:axId val="113792512"/>
      </c:lineChart>
      <c:catAx>
        <c:axId val="113773952"/>
        <c:scaling>
          <c:orientation val="minMax"/>
        </c:scaling>
        <c:axPos val="b"/>
        <c:majorTickMark val="none"/>
        <c:tickLblPos val="nextTo"/>
        <c:crossAx val="113792512"/>
        <c:crosses val="autoZero"/>
        <c:auto val="1"/>
        <c:lblAlgn val="ctr"/>
        <c:lblOffset val="100"/>
      </c:catAx>
      <c:valAx>
        <c:axId val="113792512"/>
        <c:scaling>
          <c:orientation val="minMax"/>
        </c:scaling>
        <c:axPos val="l"/>
        <c:majorGridlines/>
        <c:numFmt formatCode="General" sourceLinked="1"/>
        <c:tickLblPos val="nextTo"/>
        <c:crossAx val="113773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вопросы в области национальной экономики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222.6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113965312"/>
        <c:axId val="113844224"/>
        <c:axId val="0"/>
      </c:bar3DChart>
      <c:catAx>
        <c:axId val="113965312"/>
        <c:scaling>
          <c:orientation val="minMax"/>
        </c:scaling>
        <c:axPos val="b"/>
        <c:tickLblPos val="nextTo"/>
        <c:crossAx val="113844224"/>
        <c:crosses val="autoZero"/>
        <c:auto val="1"/>
        <c:lblAlgn val="ctr"/>
        <c:lblOffset val="100"/>
      </c:catAx>
      <c:valAx>
        <c:axId val="113844224"/>
        <c:scaling>
          <c:orientation val="minMax"/>
        </c:scaling>
        <c:axPos val="l"/>
        <c:majorGridlines/>
        <c:numFmt formatCode="General" sourceLinked="1"/>
        <c:tickLblPos val="nextTo"/>
        <c:crossAx val="11396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0109403336562"/>
          <c:y val="0.23311102703364348"/>
          <c:w val="0.27358216065906693"/>
          <c:h val="0.3975009120903843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spPr>
            <a:solidFill>
              <a:srgbClr val="CCFF66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43.8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spPr>
            <a:solidFill>
              <a:srgbClr val="25E349"/>
            </a:solid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204.2</c:v>
                </c:pt>
                <c:pt idx="1">
                  <c:v>22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3.0131615847047211E-3"/>
                  <c:y val="-4.029601425945131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1.6592476459773981E-2"/>
                </c:manualLayout>
              </c:layout>
              <c:showVal val="1"/>
            </c:dLbl>
            <c:dLbl>
              <c:idx val="2"/>
              <c:layout>
                <c:manualLayout>
                  <c:x val="-6.0263231694094414E-3"/>
                  <c:y val="-1.6592476459773981E-2"/>
                </c:manualLayout>
              </c:layout>
              <c:showVal val="1"/>
            </c:dLbl>
            <c:dLbl>
              <c:idx val="3"/>
              <c:layout>
                <c:manualLayout>
                  <c:x val="-3.0131615847047211E-3"/>
                  <c:y val="-1.659247645977398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493.4</c:v>
                </c:pt>
                <c:pt idx="1">
                  <c:v>479.8</c:v>
                </c:pt>
                <c:pt idx="2">
                  <c:v>347.7</c:v>
                </c:pt>
                <c:pt idx="3">
                  <c:v>291.2</c:v>
                </c:pt>
                <c:pt idx="4">
                  <c:v>237</c:v>
                </c:pt>
              </c:numCache>
            </c:numRef>
          </c:val>
        </c:ser>
        <c:overlap val="100"/>
        <c:axId val="114186496"/>
        <c:axId val="114204672"/>
      </c:barChart>
      <c:catAx>
        <c:axId val="114186496"/>
        <c:scaling>
          <c:orientation val="minMax"/>
        </c:scaling>
        <c:axPos val="b"/>
        <c:tickLblPos val="nextTo"/>
        <c:crossAx val="114204672"/>
        <c:crosses val="autoZero"/>
        <c:auto val="1"/>
        <c:lblAlgn val="ctr"/>
        <c:lblOffset val="100"/>
      </c:catAx>
      <c:valAx>
        <c:axId val="114204672"/>
        <c:scaling>
          <c:orientation val="minMax"/>
        </c:scaling>
        <c:axPos val="l"/>
        <c:majorGridlines/>
        <c:numFmt formatCode="0%" sourceLinked="1"/>
        <c:tickLblPos val="nextTo"/>
        <c:crossAx val="11418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83997597062955"/>
          <c:y val="0.10676204074395575"/>
          <c:w val="0.26312053927525775"/>
          <c:h val="0.7722536091902535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54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 Факт</c:v>
                </c:pt>
                <c:pt idx="1">
                  <c:v>2019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37.299999999999997</c:v>
                </c:pt>
                <c:pt idx="1">
                  <c:v>32.200000000000003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ropLines/>
        <c:marker val="1"/>
        <c:axId val="116814592"/>
        <c:axId val="116816128"/>
      </c:lineChart>
      <c:catAx>
        <c:axId val="116814592"/>
        <c:scaling>
          <c:orientation val="minMax"/>
        </c:scaling>
        <c:axPos val="b"/>
        <c:majorTickMark val="none"/>
        <c:tickLblPos val="nextTo"/>
        <c:crossAx val="116816128"/>
        <c:crosses val="autoZero"/>
        <c:auto val="1"/>
        <c:lblAlgn val="ctr"/>
        <c:lblOffset val="100"/>
      </c:catAx>
      <c:valAx>
        <c:axId val="116816128"/>
        <c:scaling>
          <c:orientation val="minMax"/>
        </c:scaling>
        <c:axPos val="l"/>
        <c:majorGridlines/>
        <c:numFmt formatCode="General" sourceLinked="1"/>
        <c:tickLblPos val="nextTo"/>
        <c:crossAx val="116814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39700">
              <a:solidFill>
                <a:schemeClr val="accent3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1.5065807923524139E-3"/>
                  <c:y val="-8.0267237231189031E-2"/>
                </c:manualLayout>
              </c:layout>
              <c:showVal val="1"/>
            </c:dLbl>
            <c:dLbl>
              <c:idx val="2"/>
              <c:layout>
                <c:manualLayout>
                  <c:x val="-1.2052646338818866E-2"/>
                  <c:y val="-8.5618386379935005E-2"/>
                </c:manualLayout>
              </c:layout>
              <c:showVal val="1"/>
            </c:dLbl>
            <c:dLbl>
              <c:idx val="3"/>
              <c:layout>
                <c:manualLayout>
                  <c:x val="-1.5065807923522483E-3"/>
                  <c:y val="-6.9564938933697432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2018 Факт</c:v>
                </c:pt>
                <c:pt idx="1">
                  <c:v>2019  Ожидаемое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660.2</c:v>
                </c:pt>
                <c:pt idx="1">
                  <c:v>544.79999999999995</c:v>
                </c:pt>
                <c:pt idx="2">
                  <c:v>544.70000000000005</c:v>
                </c:pt>
                <c:pt idx="3">
                  <c:v>141</c:v>
                </c:pt>
                <c:pt idx="4">
                  <c:v>141</c:v>
                </c:pt>
              </c:numCache>
            </c:numRef>
          </c:val>
        </c:ser>
        <c:dropLines/>
        <c:marker val="1"/>
        <c:axId val="114662016"/>
        <c:axId val="114684288"/>
      </c:lineChart>
      <c:catAx>
        <c:axId val="114662016"/>
        <c:scaling>
          <c:orientation val="minMax"/>
        </c:scaling>
        <c:axPos val="b"/>
        <c:majorTickMark val="none"/>
        <c:tickLblPos val="nextTo"/>
        <c:crossAx val="114684288"/>
        <c:crosses val="autoZero"/>
        <c:auto val="1"/>
        <c:lblAlgn val="ctr"/>
        <c:lblOffset val="100"/>
      </c:catAx>
      <c:valAx>
        <c:axId val="114684288"/>
        <c:scaling>
          <c:orientation val="minMax"/>
        </c:scaling>
        <c:axPos val="l"/>
        <c:majorGridlines/>
        <c:numFmt formatCode="General" sourceLinked="1"/>
        <c:tickLblPos val="nextTo"/>
        <c:crossAx val="1146620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93669-F465-445C-A127-91A0C1E8074B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166E7-F5C8-4286-B1F4-4F1670D83A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11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5B2D2-A451-4396-8963-9F0136AD69E7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36E5-1FEB-4191-8F6E-6B874F110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929486" cy="3214710"/>
          </a:xfrm>
          <a:ln w="0">
            <a:solidFill>
              <a:schemeClr val="bg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БЮДЖЕТ ДЛЯ ГРАЖДАН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 проекту Решения Совета депутатов  Староторопского сельского поселения Западнодвинского района Тверской области «О  бюджете Староторопского сельского поселения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Западнодвинского район Тверской области  на </a:t>
            </a:r>
            <a:r>
              <a:rPr lang="ru-RU" sz="1800" b="1" dirty="0" smtClean="0">
                <a:solidFill>
                  <a:schemeClr val="tx1"/>
                </a:solidFill>
              </a:rPr>
              <a:t>2020 </a:t>
            </a:r>
            <a:r>
              <a:rPr lang="ru-RU" sz="1800" b="1" dirty="0" smtClean="0">
                <a:solidFill>
                  <a:schemeClr val="tx1"/>
                </a:solidFill>
              </a:rPr>
              <a:t>год                                                 и на плановый период </a:t>
            </a:r>
            <a:r>
              <a:rPr lang="ru-RU" sz="1800" b="1" dirty="0" smtClean="0">
                <a:solidFill>
                  <a:schemeClr val="tx1"/>
                </a:solidFill>
              </a:rPr>
              <a:t>2021 </a:t>
            </a:r>
            <a:r>
              <a:rPr lang="ru-RU" sz="1800" b="1" dirty="0" smtClean="0">
                <a:solidFill>
                  <a:schemeClr val="tx1"/>
                </a:solidFill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</a:rPr>
              <a:t>2022 </a:t>
            </a:r>
            <a:r>
              <a:rPr lang="ru-RU" sz="1800" b="1" dirty="0" smtClean="0">
                <a:solidFill>
                  <a:schemeClr val="tx1"/>
                </a:solidFill>
              </a:rPr>
              <a:t>годов»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14290"/>
            <a:ext cx="727233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Староторопское сельское поселение </a:t>
            </a:r>
            <a:br>
              <a:rPr lang="ru-RU" sz="2400" b="1" dirty="0" smtClean="0"/>
            </a:br>
            <a:r>
              <a:rPr lang="ru-RU" sz="2400" b="1" dirty="0" smtClean="0"/>
              <a:t>Западнодвинского района Тверской области</a:t>
            </a:r>
            <a:endParaRPr lang="ru-RU" sz="24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расходов Староторопского сельского поселения Западнодвинского района Тверской области по разделам на </a:t>
            </a:r>
            <a:r>
              <a:rPr lang="ru-RU" sz="2000" b="1" dirty="0" smtClean="0"/>
              <a:t>2020 </a:t>
            </a:r>
            <a:r>
              <a:rPr lang="ru-RU" sz="2000" b="1" dirty="0" smtClean="0"/>
              <a:t>год (тыс.руб.)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42976" y="142852"/>
            <a:ext cx="7715304" cy="8309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Clr>
                <a:srgbClr val="0000FF"/>
              </a:buClr>
              <a:buSzPct val="65000"/>
            </a:pP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СТАРОТОРОПСКОГО СЕЛЬСКОГО ПОСЕЛЕНИЯ ЗАПАДНОДВИНСКОГОРАЙОНА ТВЕРСКОЙ </a:t>
            </a:r>
            <a:r>
              <a:rPr lang="ru-RU" alt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НА РЕАЛИЗАЦИЮ МУНИЦИПАЛЬНЫХ ПРОГРАММ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alt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285721" y="1412760"/>
          <a:ext cx="8678890" cy="4354055"/>
        </p:xfrm>
        <a:graphic>
          <a:graphicData uri="http://schemas.openxmlformats.org/drawingml/2006/table">
            <a:tbl>
              <a:tblPr/>
              <a:tblGrid>
                <a:gridCol w="4521366"/>
                <a:gridCol w="1386364"/>
                <a:gridCol w="1384796"/>
                <a:gridCol w="1386364"/>
              </a:tblGrid>
              <a:tr h="374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4905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«Развитие жилищно-коммунального хозяйства в Староторопском сельском поселении 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2018-2023 годы.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2463,6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-555,3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38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«Повышение эффективности муниципального управления в Староторопском  сельском поселении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Западнодвинского района Тверской области»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2018-2023 годы</a:t>
                      </a:r>
                    </a:p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504,3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-126,6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2967,9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2286,0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-681,9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494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программные расходы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Общегосударственные вопросы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оборона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Национальная безопасность и правоохранительная деятельность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Национальная экономика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357158" y="1397000"/>
          <a:ext cx="8358246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Жилищно-коммунальное(тыс.руб.)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Физическая культура </a:t>
            </a:r>
            <a:r>
              <a:rPr lang="ru-RU" sz="2400" b="1" dirty="0" err="1" smtClean="0"/>
              <a:t>ти</a:t>
            </a:r>
            <a:r>
              <a:rPr lang="ru-RU" sz="2400" b="1" dirty="0" smtClean="0"/>
              <a:t> спорт (тыс. 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Межбюджетные трансферты (тыс.руб.)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285720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Основные характеристики бюджета поселения на </a:t>
            </a:r>
            <a:r>
              <a:rPr lang="ru-RU" sz="2400" b="1" dirty="0" smtClean="0"/>
              <a:t>2020 </a:t>
            </a:r>
            <a:r>
              <a:rPr lang="ru-RU" sz="2400" b="1" dirty="0" smtClean="0"/>
              <a:t>год и на плановый период </a:t>
            </a:r>
            <a:r>
              <a:rPr lang="ru-RU" sz="2400" b="1" dirty="0" smtClean="0"/>
              <a:t>2021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2022 </a:t>
            </a:r>
            <a:r>
              <a:rPr lang="ru-RU" sz="2400" b="1" dirty="0" smtClean="0"/>
              <a:t>годов (тыс.руб.)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8" cy="3949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6"/>
                <a:gridCol w="1214446"/>
                <a:gridCol w="1285884"/>
                <a:gridCol w="1357322"/>
                <a:gridCol w="1357322"/>
                <a:gridCol w="1228708"/>
              </a:tblGrid>
              <a:tr h="5515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ожидаемое                                   </a:t>
                      </a: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1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2021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2022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Доходы, всего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1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3005,4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2732,3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2286,95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2282,25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2285,05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39431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821,9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443,4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448,7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446,3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447,1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2183,5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1838,25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1835,95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1837,95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Расходы, всего 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3105,0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2969,0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2286,95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44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2282,25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2285,05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1595">
                <a:tc>
                  <a:txBody>
                    <a:bodyPr/>
                    <a:lstStyle/>
                    <a:p>
                      <a:pPr indent="-13970"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Дефицит ( профицит)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-236,7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09855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ДОХОДЫ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Налоговые и неналоговые  доходы Староторопского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599" cy="593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1071570"/>
                <a:gridCol w="1143008"/>
                <a:gridCol w="1071570"/>
                <a:gridCol w="928694"/>
                <a:gridCol w="1071570"/>
                <a:gridCol w="900089"/>
              </a:tblGrid>
              <a:tr h="357192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2020 </a:t>
                      </a:r>
                      <a:r>
                        <a:rPr lang="ru-RU" sz="1200" baseline="0" dirty="0" smtClean="0"/>
                        <a:t>г.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2021год </a:t>
                      </a:r>
                      <a:r>
                        <a:rPr lang="ru-RU" sz="1200" baseline="0" dirty="0" smtClean="0"/>
                        <a:t>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2022год </a:t>
                      </a:r>
                      <a:r>
                        <a:rPr lang="ru-RU" sz="1200" baseline="0" dirty="0" smtClean="0"/>
                        <a:t>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НАЛОГОВЫЕ И НЕНАЛОГОВЫЕ 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ДОХОДЫ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448,7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446,3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Arial CYR"/>
                          <a:ea typeface="Times New Roman"/>
                          <a:cs typeface="Times New Roman"/>
                        </a:rPr>
                        <a:t>447,1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 CYR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0011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28,9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29,6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30,1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Акцизы на автомобильный и прямогонный бензин, дизельное топливо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latin typeface="Arial CYR"/>
                          <a:ea typeface="Times New Roman"/>
                          <a:cs typeface="+mn-cs"/>
                        </a:rPr>
                        <a:t>0,0</a:t>
                      </a:r>
                      <a:endParaRPr lang="ru-RU" sz="900" kern="1200" dirty="0">
                        <a:solidFill>
                          <a:schemeClr val="dk1"/>
                        </a:solidFill>
                        <a:latin typeface="Arial CYR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3876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Единый сельскохозяйственный налог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32,0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353,0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78,70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353,0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79,1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353,0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79,9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690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 пошлина за совершение нотариальных действий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использования</a:t>
                      </a:r>
                      <a:r>
                        <a:rPr lang="ru-RU" sz="1100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имущества, находящегося в государственной и муниципальной собственности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13,8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10,7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10,7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87740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доходы от оказания платных услуг (работ)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 CYR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348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 продажи материальных и нематериальных активов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6929486" cy="85725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000" b="1" dirty="0" smtClean="0"/>
              <a:t>Безвозмездные поступления Староторопского сельского поселения Западнодвинского района</a:t>
            </a:r>
            <a:br>
              <a:rPr lang="ru-RU" sz="2000" b="1" dirty="0" smtClean="0"/>
            </a:br>
            <a:r>
              <a:rPr lang="ru-RU" sz="2000" b="1" dirty="0" smtClean="0"/>
              <a:t> Тверской области</a:t>
            </a:r>
            <a:endParaRPr lang="ru-RU" sz="20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52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285861"/>
          <a:ext cx="8358245" cy="557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036"/>
                <a:gridCol w="1088321"/>
                <a:gridCol w="1160876"/>
                <a:gridCol w="1088321"/>
                <a:gridCol w="943211"/>
                <a:gridCol w="1088321"/>
                <a:gridCol w="914159"/>
              </a:tblGrid>
              <a:tr h="501387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2020г</a:t>
                      </a:r>
                      <a:r>
                        <a:rPr lang="ru-RU" sz="1200" baseline="0" dirty="0" smtClean="0"/>
                        <a:t>.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2201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2022 </a:t>
                      </a:r>
                      <a:r>
                        <a:rPr lang="ru-RU" sz="1200" baseline="0" dirty="0" smtClean="0"/>
                        <a:t>год (тыс.руб.)</a:t>
                      </a:r>
                      <a:endParaRPr lang="ru-RU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Удельный вес %</a:t>
                      </a:r>
                      <a:endParaRPr lang="ru-RU" sz="1200" baseline="0" dirty="0"/>
                    </a:p>
                  </a:txBody>
                  <a:tcPr/>
                </a:tc>
              </a:tr>
              <a:tr h="701942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</a:rPr>
                        <a:t>Безвозмездные поступления всего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1838,25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1835,95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1837,95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05291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Дотации бюджетам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сельских поселений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 выравнивание уровня бюджетной обеспеченности 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536,5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29,2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499,7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27,2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481,8</a:t>
                      </a:r>
                      <a:endParaRPr lang="ru-RU" sz="105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/>
                          <a:ea typeface="Times New Roman"/>
                        </a:rPr>
                        <a:t>26,2</a:t>
                      </a:r>
                      <a:endParaRPr lang="ru-RU" sz="105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052913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Субвенции бюджетам на осуществление первичного воинского учета на территориях,</a:t>
                      </a:r>
                      <a:r>
                        <a:rPr lang="ru-RU" sz="11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где отсутствуют военные комиссариаты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78,6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79,1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81,0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01942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Прочие субвенции  бюджетам сельских поселений</a:t>
                      </a:r>
                      <a:endParaRPr lang="ru-RU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 CYR"/>
                          <a:ea typeface="Times New Roman"/>
                        </a:rPr>
                        <a:t>0,0</a:t>
                      </a:r>
                      <a:endParaRPr lang="ru-RU" sz="105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052913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межбюджетные трансферты, передаваемые поселению из районного бюджета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1223,0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66,5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1257,0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68,5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1275,0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69,4</a:t>
                      </a: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08129"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indent="450215" algn="r" defTabSz="914400" rtl="0" eaLnBrk="1" latinLnBrk="0" hangingPunct="1"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100013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Структура безвозмездных поступлений</a:t>
            </a:r>
            <a:r>
              <a:rPr lang="ru-RU" sz="2200" dirty="0" smtClean="0"/>
              <a:t> </a:t>
            </a:r>
            <a:r>
              <a:rPr lang="ru-RU" sz="2200" b="1" dirty="0" smtClean="0"/>
              <a:t>Староторопского сельского поселения</a:t>
            </a:r>
            <a:r>
              <a:rPr lang="ru-RU" sz="2200" dirty="0" smtClean="0"/>
              <a:t> </a:t>
            </a:r>
            <a:r>
              <a:rPr lang="ru-RU" sz="2200" b="1" dirty="0" smtClean="0"/>
              <a:t>Западнодвинского района Тверской области (тыс.руб.)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38" y="1500175"/>
          <a:ext cx="8086725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000924" cy="642942"/>
          </a:xfrm>
          <a:solidFill>
            <a:srgbClr val="FFC000"/>
          </a:solidFill>
        </p:spPr>
        <p:txBody>
          <a:bodyPr>
            <a:normAutofit/>
          </a:bodyPr>
          <a:lstStyle/>
          <a:p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086724" cy="3768733"/>
          </a:xfrm>
        </p:spPr>
        <p:txBody>
          <a:bodyPr>
            <a:normAutofit/>
          </a:bodyPr>
          <a:lstStyle/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4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3600" b="1" dirty="0" smtClean="0"/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600" b="1" dirty="0" smtClean="0"/>
              <a:t>РАСХОДЫ  БЮДЖЕТА</a:t>
            </a:r>
            <a:endParaRPr lang="ru-RU" sz="3600" b="1" dirty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358114" cy="71438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200" b="1" dirty="0" smtClean="0"/>
              <a:t>Расходы   бюджета  Староторопского сельского поселения   Западнодвинского  района Тверской области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086724" cy="47863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Начиная с 2015 года Староторопского сельское поселение Западнодвинского района Тверской области перешел  к формированию и исполнению местного бюджета на основе муниципальных программ.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поселения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сформирован на основе 2-х проектов постановлений администрации Староторопского сельского поселения Западнодвинского района, объем бюджетных ассигнований, на финансовое обеспечение реализации которых изменяется в очередном финансовом году и плановом периоде.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«программных» расходов в бюджете Староторопского сельского поселения Западнодвинского района Тверской области составляет более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99,9%.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906463">
              <a:spcBef>
                <a:spcPts val="1200"/>
              </a:spcBef>
              <a:spcAft>
                <a:spcPts val="1200"/>
              </a:spcAft>
              <a:buNone/>
            </a:pPr>
            <a:endParaRPr lang="ru-RU" sz="2000" b="1" dirty="0" smtClean="0"/>
          </a:p>
        </p:txBody>
      </p:sp>
      <p:pic>
        <p:nvPicPr>
          <p:cNvPr id="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0" y="1357298"/>
          <a:ext cx="8929718" cy="5000660"/>
        </p:xfrm>
        <a:graphic>
          <a:graphicData uri="http://schemas.openxmlformats.org/presentationml/2006/ole">
            <p:oleObj spid="_x0000_s2050" name="Worksheet" r:id="rId3" imgW="8772457" imgH="3962490" progId="Excel.Sheet.8">
              <p:embed/>
            </p:oleObj>
          </a:graphicData>
        </a:graphic>
      </p:graphicFrame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10778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Динамика расходов Староторопского сельского поселения Западнодвинского района</a:t>
            </a:r>
          </a:p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 Тверской  области за </a:t>
            </a:r>
            <a:r>
              <a:rPr lang="ru-RU" altLang="ru-RU" sz="2200" b="1" dirty="0" smtClean="0"/>
              <a:t>2018 </a:t>
            </a:r>
            <a:r>
              <a:rPr lang="ru-RU" altLang="ru-RU" sz="2200" b="1" dirty="0">
                <a:solidFill>
                  <a:schemeClr val="tx1"/>
                </a:solidFill>
              </a:rPr>
              <a:t>– 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2022 годы (тыс.руб</a:t>
            </a:r>
            <a:r>
              <a:rPr lang="ru-RU" altLang="ru-RU" sz="2200" b="1" dirty="0" smtClean="0">
                <a:solidFill>
                  <a:schemeClr val="tx1"/>
                </a:solidFill>
              </a:rPr>
              <a:t>.)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639</Words>
  <Application>Microsoft Office PowerPoint</Application>
  <PresentationFormat>Экран (4:3)</PresentationFormat>
  <Paragraphs>300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Лист Microsoft Office Excel 97-2003</vt:lpstr>
      <vt:lpstr>Староторопское сельское поселение  Западнодвинского района Тверской области</vt:lpstr>
      <vt:lpstr>Основные характеристики бюджета поселения на 2020 год и на плановый период 2021 и 2022 годов (тыс.руб.)</vt:lpstr>
      <vt:lpstr>Слайд 3</vt:lpstr>
      <vt:lpstr>Налоговые и неналоговые  доходы Староторопского сельского поселения Западнодвинского района  Тверской области</vt:lpstr>
      <vt:lpstr>Безвозмездные поступления Староторопского сельского поселения Западнодвинского района  Тверской области</vt:lpstr>
      <vt:lpstr> Структура безвозмездных поступлений Староторопского сельского поселения Западнодвинского района Тверской области (тыс.руб.) </vt:lpstr>
      <vt:lpstr>Слайд 7</vt:lpstr>
      <vt:lpstr> Расходы   бюджета  Староторопского сельского поселения   Западнодвинского  района Тверской области </vt:lpstr>
      <vt:lpstr>Слайд 9</vt:lpstr>
      <vt:lpstr>Структура расходов Староторопского сельского поселения Западнодвинского района Тверской области по разделам на 2020 год (тыс.руб.)</vt:lpstr>
      <vt:lpstr>Слайд 11</vt:lpstr>
      <vt:lpstr>Общегосударственные вопросы (тыс.руб.)</vt:lpstr>
      <vt:lpstr>Национальная оборона (тыс.руб.)</vt:lpstr>
      <vt:lpstr>Национальная безопасность и правоохранительная деятельность (тыс.руб.)</vt:lpstr>
      <vt:lpstr>Национальная экономика (тыс.руб.)</vt:lpstr>
      <vt:lpstr>Жилищно-коммунальное(тыс.руб.)</vt:lpstr>
      <vt:lpstr>Физическая культура ти спорт (тыс. руб.)</vt:lpstr>
      <vt:lpstr>Межбюджетные трансферты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134</cp:revision>
  <dcterms:created xsi:type="dcterms:W3CDTF">2016-11-21T09:56:20Z</dcterms:created>
  <dcterms:modified xsi:type="dcterms:W3CDTF">2019-11-22T11:08:28Z</dcterms:modified>
</cp:coreProperties>
</file>